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5"/>
  </p:notesMasterIdLst>
  <p:handoutMasterIdLst>
    <p:handoutMasterId r:id="rId16"/>
  </p:handoutMasterIdLst>
  <p:sldIdLst>
    <p:sldId id="257" r:id="rId5"/>
    <p:sldId id="389" r:id="rId6"/>
    <p:sldId id="384" r:id="rId7"/>
    <p:sldId id="317" r:id="rId8"/>
    <p:sldId id="277" r:id="rId9"/>
    <p:sldId id="392" r:id="rId10"/>
    <p:sldId id="395" r:id="rId11"/>
    <p:sldId id="394" r:id="rId12"/>
    <p:sldId id="396" r:id="rId13"/>
    <p:sldId id="3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59" d="100"/>
          <a:sy n="59" d="100"/>
        </p:scale>
        <p:origin x="72" y="1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186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014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57051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999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375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6860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766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8257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9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4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136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20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91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992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373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764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877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30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8" r:id="rId22"/>
    <p:sldLayoutId id="2147483734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3175" y="1044102"/>
            <a:ext cx="4318000" cy="2384898"/>
          </a:xfrm>
        </p:spPr>
        <p:txBody>
          <a:bodyPr anchor="b" anchorCtr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73150" algn="l"/>
              </a:tabLst>
            </a:pPr>
            <a:r>
              <a:rPr lang="es-E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DEFICIENCY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0" y="0"/>
            <a:ext cx="693928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Hussein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AlNaji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2" y="482746"/>
            <a:ext cx="5943918" cy="610093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DEFICIENCY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deficiency can be primary or secondary, but in both cases, the end result is a type of osteodystrophy, with the specific disease depending largely on the species and age of the animals affected.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1CEA6-B581-574F-B0C0-5B055B8D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46892"/>
            <a:ext cx="5659120" cy="666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E1C5D-2D49-6914-8065-07B783EED573}"/>
              </a:ext>
            </a:extLst>
          </p:cNvPr>
          <p:cNvSpPr txBox="1"/>
          <p:nvPr/>
        </p:nvSpPr>
        <p:spPr>
          <a:xfrm>
            <a:off x="193041" y="266338"/>
            <a:ext cx="11653520" cy="622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ETIOLOGY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primary deficiency attributable to a lack of calcium in the diet is uncommon.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secondary  deficiency attributable to a marginal calcium intake aggravated by a high phosphorus intake is not uncommon.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ponies occur du to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diet depresses intestinal absorption and retention of calcium in the body.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resorption of calcium from bones is increased as a result of hyperparathyroidism (secondary nutritional hyperparathyroidism).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Hypoparathyroidism, either primary or secondary to renal disease,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Reduces intestinal and renal reabsorption of calcium and causes seizures and muscle fasciculation.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2EC89-548E-D551-57C2-5FDC42CB4319}"/>
              </a:ext>
            </a:extLst>
          </p:cNvPr>
          <p:cNvSpPr txBox="1"/>
          <p:nvPr/>
        </p:nvSpPr>
        <p:spPr>
          <a:xfrm>
            <a:off x="172720" y="544286"/>
            <a:ext cx="6380480" cy="477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PATHOGENESIS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main physiologic functions of calcium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formation of bone and milk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bone the Ca formation hydroxyapatite (Ca</a:t>
            </a:r>
            <a:r>
              <a:rPr lang="en-US" sz="2400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(Po4)</a:t>
            </a:r>
            <a:r>
              <a:rPr lang="en-US" sz="2400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(OH)</a:t>
            </a:r>
            <a:r>
              <a:rPr lang="en-US" sz="2400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Participation in the clotting of blood.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The maintenance of neuromuscular excitability</a:t>
            </a:r>
          </a:p>
          <a:p>
            <a:pPr>
              <a:lnSpc>
                <a:spcPct val="150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 Cardiac (contraction &amp; depolarization in heart).</a:t>
            </a:r>
          </a:p>
          <a:p>
            <a:pPr>
              <a:lnSpc>
                <a:spcPct val="150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 Intracellular messenger  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19890-AA60-4375-22FB-48F4FCC31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0640"/>
            <a:ext cx="5638800" cy="677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F655ED-4080-D842-C450-7F1B122A72E1}"/>
              </a:ext>
            </a:extLst>
          </p:cNvPr>
          <p:cNvSpPr txBox="1"/>
          <p:nvPr/>
        </p:nvSpPr>
        <p:spPr>
          <a:xfrm>
            <a:off x="365760" y="240159"/>
            <a:ext cx="10596880" cy="45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and phosphate homeostasis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decrease in extracellular Ca2+ concentrations or an increase in phosphate (PO4) concentrations leads to a parathyroid hormone (PTH) release from the parathyroid gland, which in turn increases renal reabsorption of Ca2+ , renal activation of vitamin D, urinary PO4 excretion, and bone resorption. In turn, vitamin D increases intestinal absorption and renal reabsorption of Ca2+ and PO4. An increase in Ca2+ concentration stimulates the thyroid gland to secrete calcitonin to inhibit osteoclastic bone resorption.</a:t>
            </a:r>
            <a:endParaRPr lang="en-US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2A1A7-1B7E-5B85-3BDE-7B829382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0A594-9AEE-ED4C-5E46-677B4C629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91440"/>
            <a:ext cx="10486619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0C540-A2AE-A695-645B-F746C9CE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82ABB-7AA7-EA96-FB61-04B68EA3BD1A}"/>
              </a:ext>
            </a:extLst>
          </p:cNvPr>
          <p:cNvSpPr txBox="1"/>
          <p:nvPr/>
        </p:nvSpPr>
        <p:spPr>
          <a:xfrm>
            <a:off x="264160" y="87543"/>
            <a:ext cx="11348720" cy="663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FINDINGS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	Characterized by deformity of the gums, poor development of the incisors, failure of permanent teeth to erupt for periods of up to 27 months.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	A calcium deficiency can occur in lactating ewes and sucking lambs, whose metabolic requirements for calcium are higher than in dry and pregnant sheep.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	Tetany and hyperirritability do not usually accompany hypocalcemia in these circumstances, probably because it develops slowly.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	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Attention is drawn to the presence of the disease by the occurrence of tetany, convulsions, and paresis, but the important signs are ill-thrift and failure to respond to anthelmintics.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	In affected sheep, the bones can be felt to fluctuate. </a:t>
            </a:r>
          </a:p>
        </p:txBody>
      </p:sp>
    </p:spTree>
    <p:extLst>
      <p:ext uri="{BB962C8B-B14F-4D97-AF65-F5344CB8AC3E}">
        <p14:creationId xmlns:p14="http://schemas.microsoft.com/office/powerpoint/2010/main" val="413731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EF197-C5BB-85F1-FB6F-59043844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3AED3-8C20-6BDA-B20D-F87F3D9DB128}"/>
              </a:ext>
            </a:extLst>
          </p:cNvPr>
          <p:cNvSpPr txBox="1"/>
          <p:nvPr/>
        </p:nvSpPr>
        <p:spPr>
          <a:xfrm>
            <a:off x="172720" y="126378"/>
            <a:ext cx="11018019" cy="5422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 SYNDROMES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a-	 Primary Calcium Deficiency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specific syndromes are recorded, although the complex relationship between overall nutrition, including concentration or amount of calcium in the diet, and bone development should be noted.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b-	 Secondary Calcium Deficiency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Rickets,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osteomalacia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osteoporosis,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osteodystrophia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fibrosa of the horse, goat, and pig and degenerative arthropathy of cattle are the common syndromes in which secondary calcium deficiency is one of the specific causative factors.</a:t>
            </a:r>
          </a:p>
        </p:txBody>
      </p:sp>
    </p:spTree>
    <p:extLst>
      <p:ext uri="{BB962C8B-B14F-4D97-AF65-F5344CB8AC3E}">
        <p14:creationId xmlns:p14="http://schemas.microsoft.com/office/powerpoint/2010/main" val="384182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D2898-E7FB-F612-DD18-42BA74A9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D6BF3-3A7B-6DDA-2F56-3D1FAF1ED613}"/>
              </a:ext>
            </a:extLst>
          </p:cNvPr>
          <p:cNvSpPr txBox="1"/>
          <p:nvPr/>
        </p:nvSpPr>
        <p:spPr>
          <a:xfrm>
            <a:off x="264160" y="295729"/>
            <a:ext cx="11216640" cy="63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pathology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calcium and phosphorus.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Radiography.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Necropsy findings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Osteoporosis; low ash content of bone.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Diagnostic confirmation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Histology of bone and bone ash analyses.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Differential diagnosis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Calcium salts parenterally (for tetany) and orally (for prolonged correction of deficiency)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4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400</TotalTime>
  <Words>579</Words>
  <Application>Microsoft Office PowerPoint</Application>
  <PresentationFormat>Widescreen</PresentationFormat>
  <Paragraphs>56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</vt:lpstr>
      <vt:lpstr>CALCIUM DEFICIENCY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Pulpy Kidney Disease</dc:title>
  <dc:creator>MA19557</dc:creator>
  <cp:lastModifiedBy>MA19557</cp:lastModifiedBy>
  <cp:revision>10</cp:revision>
  <dcterms:created xsi:type="dcterms:W3CDTF">2022-11-25T20:16:44Z</dcterms:created>
  <dcterms:modified xsi:type="dcterms:W3CDTF">2023-12-02T21:05:02Z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